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17" r:id="rId2"/>
    <p:sldId id="347" r:id="rId3"/>
    <p:sldId id="260" r:id="rId4"/>
    <p:sldId id="318" r:id="rId5"/>
    <p:sldId id="319" r:id="rId6"/>
    <p:sldId id="335" r:id="rId7"/>
    <p:sldId id="348" r:id="rId8"/>
    <p:sldId id="349" r:id="rId9"/>
    <p:sldId id="350" r:id="rId10"/>
    <p:sldId id="336" r:id="rId11"/>
    <p:sldId id="337" r:id="rId12"/>
    <p:sldId id="351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52" r:id="rId21"/>
    <p:sldId id="345" r:id="rId22"/>
    <p:sldId id="346" r:id="rId23"/>
    <p:sldId id="327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66"/>
    <a:srgbClr val="008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Style léger 3 - Accentuation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91" autoAdjust="0"/>
    <p:restoredTop sz="89767" autoAdjust="0"/>
  </p:normalViewPr>
  <p:slideViewPr>
    <p:cSldViewPr snapToGrid="0">
      <p:cViewPr varScale="1">
        <p:scale>
          <a:sx n="67" d="100"/>
          <a:sy n="67" d="100"/>
        </p:scale>
        <p:origin x="89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D4AA34-6767-43EE-8C9D-45729024E179}" type="doc">
      <dgm:prSet loTypeId="urn:microsoft.com/office/officeart/2005/8/layout/arrow5" loCatId="process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endParaRPr lang="fr-FR"/>
        </a:p>
      </dgm:t>
    </dgm:pt>
    <dgm:pt modelId="{5FB34D24-4BD8-4151-A480-CAA27BA9292F}">
      <dgm:prSet phldrT="[Texte]" custT="1"/>
      <dgm:spPr/>
      <dgm:t>
        <a:bodyPr/>
        <a:lstStyle/>
        <a:p>
          <a:pPr rtl="1"/>
          <a:r>
            <a:rPr lang="ar-D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rPr>
            <a:t>مصادر خارجية</a:t>
          </a:r>
        </a:p>
        <a:p>
          <a:pPr rtl="1"/>
          <a:r>
            <a:rPr lang="ar-D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rPr>
            <a:t>(متعلقة بمحيط الفرد)</a:t>
          </a:r>
          <a:endParaRPr lang="fr-FR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akkal Majalla" pitchFamily="2" charset="-78"/>
            <a:cs typeface="Sakkal Majalla" pitchFamily="2" charset="-78"/>
          </a:endParaRPr>
        </a:p>
      </dgm:t>
    </dgm:pt>
    <dgm:pt modelId="{D2D2F5C5-C642-43F1-BA6E-F9FA32C61902}" type="parTrans" cxnId="{3AF86218-70DF-4D1A-A749-E95CD9531D30}">
      <dgm:prSet/>
      <dgm:spPr/>
      <dgm:t>
        <a:bodyPr/>
        <a:lstStyle/>
        <a:p>
          <a:endParaRPr lang="fr-FR"/>
        </a:p>
      </dgm:t>
    </dgm:pt>
    <dgm:pt modelId="{1F62B195-8627-48FA-BCA3-DC6F5E901F40}" type="sibTrans" cxnId="{3AF86218-70DF-4D1A-A749-E95CD9531D30}">
      <dgm:prSet/>
      <dgm:spPr/>
      <dgm:t>
        <a:bodyPr/>
        <a:lstStyle/>
        <a:p>
          <a:endParaRPr lang="fr-FR"/>
        </a:p>
      </dgm:t>
    </dgm:pt>
    <dgm:pt modelId="{21BB313D-B7B5-44E1-9B28-A6C0A1744226}">
      <dgm:prSet phldrT="[Texte]" custT="1"/>
      <dgm:spPr/>
      <dgm:t>
        <a:bodyPr/>
        <a:lstStyle/>
        <a:p>
          <a:pPr rtl="1"/>
          <a:r>
            <a:rPr lang="ar-D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rPr>
            <a:t>مصادر داخلية</a:t>
          </a:r>
        </a:p>
        <a:p>
          <a:pPr rtl="1"/>
          <a:r>
            <a:rPr lang="ar-DZ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rPr>
            <a:t>(متعقلة بالفرد)</a:t>
          </a:r>
          <a:endParaRPr lang="fr-FR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akkal Majalla" pitchFamily="2" charset="-78"/>
            <a:cs typeface="Sakkal Majalla" pitchFamily="2" charset="-78"/>
          </a:endParaRPr>
        </a:p>
      </dgm:t>
    </dgm:pt>
    <dgm:pt modelId="{AA1971A7-71C6-450D-AF3D-410F8312F3F8}" type="parTrans" cxnId="{7B15CA15-72C1-460D-A34A-3E60D9E39951}">
      <dgm:prSet/>
      <dgm:spPr/>
      <dgm:t>
        <a:bodyPr/>
        <a:lstStyle/>
        <a:p>
          <a:endParaRPr lang="fr-FR"/>
        </a:p>
      </dgm:t>
    </dgm:pt>
    <dgm:pt modelId="{1217E34B-28F2-4C0A-88D8-7A4155EB8A6B}" type="sibTrans" cxnId="{7B15CA15-72C1-460D-A34A-3E60D9E39951}">
      <dgm:prSet/>
      <dgm:spPr/>
      <dgm:t>
        <a:bodyPr/>
        <a:lstStyle/>
        <a:p>
          <a:endParaRPr lang="fr-FR"/>
        </a:p>
      </dgm:t>
    </dgm:pt>
    <dgm:pt modelId="{F21DB195-F058-4363-BBF3-CD057920B231}" type="pres">
      <dgm:prSet presAssocID="{D7D4AA34-6767-43EE-8C9D-45729024E17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6C14A79-D0DE-4A1A-B9AE-C898FD5E9F1F}" type="pres">
      <dgm:prSet presAssocID="{5FB34D24-4BD8-4151-A480-CAA27BA9292F}" presName="arrow" presStyleLbl="node1" presStyleIdx="0" presStyleCnt="2" custScaleX="76464" custScaleY="10169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22FA8BA-4740-4F84-8068-D49405C3697F}" type="pres">
      <dgm:prSet presAssocID="{21BB313D-B7B5-44E1-9B28-A6C0A1744226}" presName="arrow" presStyleLbl="node1" presStyleIdx="1" presStyleCnt="2" custScaleX="76464" custScaleY="8858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B15CA15-72C1-460D-A34A-3E60D9E39951}" srcId="{D7D4AA34-6767-43EE-8C9D-45729024E179}" destId="{21BB313D-B7B5-44E1-9B28-A6C0A1744226}" srcOrd="1" destOrd="0" parTransId="{AA1971A7-71C6-450D-AF3D-410F8312F3F8}" sibTransId="{1217E34B-28F2-4C0A-88D8-7A4155EB8A6B}"/>
    <dgm:cxn modelId="{2444AB36-A24F-4954-BC4A-F0F763591266}" type="presOf" srcId="{D7D4AA34-6767-43EE-8C9D-45729024E179}" destId="{F21DB195-F058-4363-BBF3-CD057920B231}" srcOrd="0" destOrd="0" presId="urn:microsoft.com/office/officeart/2005/8/layout/arrow5"/>
    <dgm:cxn modelId="{3A641D4B-8072-4F6C-AD49-5A8618413583}" type="presOf" srcId="{21BB313D-B7B5-44E1-9B28-A6C0A1744226}" destId="{522FA8BA-4740-4F84-8068-D49405C3697F}" srcOrd="0" destOrd="0" presId="urn:microsoft.com/office/officeart/2005/8/layout/arrow5"/>
    <dgm:cxn modelId="{3AF86218-70DF-4D1A-A749-E95CD9531D30}" srcId="{D7D4AA34-6767-43EE-8C9D-45729024E179}" destId="{5FB34D24-4BD8-4151-A480-CAA27BA9292F}" srcOrd="0" destOrd="0" parTransId="{D2D2F5C5-C642-43F1-BA6E-F9FA32C61902}" sibTransId="{1F62B195-8627-48FA-BCA3-DC6F5E901F40}"/>
    <dgm:cxn modelId="{C87C806E-220F-47E0-B6A7-B17A7C4B15F1}" type="presOf" srcId="{5FB34D24-4BD8-4151-A480-CAA27BA9292F}" destId="{56C14A79-D0DE-4A1A-B9AE-C898FD5E9F1F}" srcOrd="0" destOrd="0" presId="urn:microsoft.com/office/officeart/2005/8/layout/arrow5"/>
    <dgm:cxn modelId="{B90E69C2-C946-49B6-9D8F-5C35D0AA9FD3}" type="presParOf" srcId="{F21DB195-F058-4363-BBF3-CD057920B231}" destId="{56C14A79-D0DE-4A1A-B9AE-C898FD5E9F1F}" srcOrd="0" destOrd="0" presId="urn:microsoft.com/office/officeart/2005/8/layout/arrow5"/>
    <dgm:cxn modelId="{E48E3FD4-22ED-4776-B09C-6A71D7A1D1F5}" type="presParOf" srcId="{F21DB195-F058-4363-BBF3-CD057920B231}" destId="{522FA8BA-4740-4F84-8068-D49405C3697F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C14A79-D0DE-4A1A-B9AE-C898FD5E9F1F}">
      <dsp:nvSpPr>
        <dsp:cNvPr id="0" name=""/>
        <dsp:cNvSpPr/>
      </dsp:nvSpPr>
      <dsp:spPr>
        <a:xfrm rot="16200000">
          <a:off x="430559" y="1068"/>
          <a:ext cx="2791626" cy="3712639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rPr>
            <a:t>مصادر خارجية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rPr>
            <a:t>(متعلقة بمحيط الفرد)</a:t>
          </a:r>
          <a:endParaRPr lang="fr-FR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akkal Majalla" pitchFamily="2" charset="-78"/>
            <a:cs typeface="Sakkal Majalla" pitchFamily="2" charset="-78"/>
          </a:endParaRPr>
        </a:p>
      </dsp:txBody>
      <dsp:txXfrm rot="5400000">
        <a:off x="-29947" y="1159480"/>
        <a:ext cx="3224104" cy="1395813"/>
      </dsp:txXfrm>
    </dsp:sp>
    <dsp:sp modelId="{522FA8BA-4740-4F84-8068-D49405C3697F}">
      <dsp:nvSpPr>
        <dsp:cNvPr id="0" name=""/>
        <dsp:cNvSpPr/>
      </dsp:nvSpPr>
      <dsp:spPr>
        <a:xfrm rot="5400000">
          <a:off x="4550214" y="240275"/>
          <a:ext cx="2791626" cy="3234225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rPr>
            <a:t>مصادر داخلية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rPr>
            <a:t>(متعقلة بالفرد)</a:t>
          </a:r>
          <a:endParaRPr lang="fr-FR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akkal Majalla" pitchFamily="2" charset="-78"/>
            <a:cs typeface="Sakkal Majalla" pitchFamily="2" charset="-78"/>
          </a:endParaRPr>
        </a:p>
      </dsp:txBody>
      <dsp:txXfrm rot="-5400000">
        <a:off x="4817450" y="1159481"/>
        <a:ext cx="2745690" cy="13958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93CF28-D3F2-41CB-9286-D27A3D24D567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629D3-0E06-4A73-AAB7-80D5ED7478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8064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66020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37208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37728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1169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301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80994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39181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792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24580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45835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4846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104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94493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7335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0055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6797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1002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592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261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9492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629D3-0E06-4A73-AAB7-80D5ED7478AA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5529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224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571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98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0222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0354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623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9348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670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0472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795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4881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FBCF9-30A9-4088-B9DB-456DB642B2FF}" type="datetimeFigureOut">
              <a:rPr lang="fr-FR" smtClean="0"/>
              <a:t>15/02/2026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7009F-DE82-47F1-AFD0-88892F8866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2962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2644388" y="5107091"/>
            <a:ext cx="75121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6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4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4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400" b="1" dirty="0" smtClean="0">
                <a:solidFill>
                  <a:srgbClr val="002060"/>
                </a:solidFill>
              </a:rPr>
              <a:t>(2026-2025)</a:t>
            </a:r>
            <a:endParaRPr lang="ar-DZ" sz="14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400" b="1" dirty="0" smtClean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400" b="1" dirty="0" smtClean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400" b="1" dirty="0" smtClean="0">
                <a:solidFill>
                  <a:srgbClr val="002060"/>
                </a:solidFill>
              </a:rPr>
              <a:t>BMC</a:t>
            </a:r>
            <a:endParaRPr lang="ar-DZ" sz="14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400" b="1" dirty="0" smtClean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400" b="1" dirty="0" smtClean="0">
                <a:solidFill>
                  <a:srgbClr val="002060"/>
                </a:solidFill>
              </a:rPr>
              <a:t>عضو خلية التوجيه والمرافقة في إطار مشاريع المؤسسات الإقتصادية بالكلية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981" y="194791"/>
            <a:ext cx="2489981" cy="1242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28600" y="323379"/>
            <a:ext cx="2223262" cy="1242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538" y="323379"/>
            <a:ext cx="5883017" cy="42914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41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8875" y="1343025"/>
            <a:ext cx="8557572" cy="37376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2937648" y="138133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مراحل تصميم فكرة المشروع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132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911" y="1580502"/>
            <a:ext cx="4726178" cy="36630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734049" y="332011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 rtl="1">
              <a:buFont typeface="Wingdings" panose="05000000000000000000" pitchFamily="2" charset="2"/>
              <a:buChar char="ü"/>
            </a:pPr>
            <a:r>
              <a:rPr lang="ar-DZ" sz="2400" b="1" dirty="0" smtClean="0"/>
              <a:t>اسأل </a:t>
            </a:r>
            <a:r>
              <a:rPr lang="ar-DZ" sz="2400" b="1" dirty="0"/>
              <a:t>نفسك: ما الذي يزعج الناس في حياتهم </a:t>
            </a:r>
            <a:r>
              <a:rPr lang="ar-DZ" sz="2400" b="1" dirty="0" smtClean="0"/>
              <a:t>اليومية؟</a:t>
            </a:r>
          </a:p>
          <a:p>
            <a:pPr algn="just" rtl="1"/>
            <a:endParaRPr lang="ar-DZ" sz="2400" b="1" dirty="0" smtClean="0"/>
          </a:p>
          <a:p>
            <a:pPr marL="285750" indent="-285750" algn="just" rtl="1">
              <a:buFont typeface="Wingdings" panose="05000000000000000000" pitchFamily="2" charset="2"/>
              <a:buChar char="ü"/>
            </a:pPr>
            <a:r>
              <a:rPr lang="ar-DZ" sz="2400" b="1" dirty="0" smtClean="0"/>
              <a:t>هل </a:t>
            </a:r>
            <a:r>
              <a:rPr lang="ar-DZ" sz="2400" b="1" dirty="0"/>
              <a:t>هناك فجوة في السوق الحالي؟ (خدمة سيئة، سعر مرتفع، تعقيد غير مبرر).</a:t>
            </a:r>
          </a:p>
        </p:txBody>
      </p:sp>
      <p:sp>
        <p:nvSpPr>
          <p:cNvPr id="6" name="Rectangle 5"/>
          <p:cNvSpPr/>
          <p:nvPr/>
        </p:nvSpPr>
        <p:spPr>
          <a:xfrm>
            <a:off x="5469283" y="2219477"/>
            <a:ext cx="6625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ar-DZ" sz="2400" b="1" dirty="0" smtClean="0"/>
              <a:t>المشاريع </a:t>
            </a:r>
            <a:r>
              <a:rPr lang="ar-DZ" sz="2400" b="1" dirty="0"/>
              <a:t>الناجحة لا تبحث عن عملاء، بل تبحث عن مشاكل لحلها</a:t>
            </a:r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2937648" y="243705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اكتشاف المشكلة (تحديد المشكلة)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973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2709048" y="243705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اكتشاف المشكلة (تحديد المشكلة)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9252" y="1366099"/>
            <a:ext cx="3356497" cy="39345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7797" y="1518776"/>
            <a:ext cx="3629025" cy="37818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172" y="1518778"/>
            <a:ext cx="3353195" cy="37818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31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474" y="1731727"/>
            <a:ext cx="5529263" cy="32560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6941744" y="1701668"/>
            <a:ext cx="4701928" cy="4809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latin typeface="Source Code Pro Black" panose="020B0809030403020204" pitchFamily="49" charset="0"/>
                <a:ea typeface="Source Code Pro Black" panose="020B0809030403020204" pitchFamily="49" charset="0"/>
              </a:rPr>
              <a:t>بمجرد تحديد المشكلة، صمم حلك بحيث يكون</a:t>
            </a:r>
            <a:r>
              <a:rPr lang="fr-FR" sz="24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fr-FR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43674" y="2798201"/>
            <a:ext cx="5286375" cy="2472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rtl="1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بسيطا</a:t>
            </a:r>
            <a:r>
              <a:rPr lang="ar-DZ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  <a:r>
              <a:rPr lang="fr-FR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يسهل فهمه واستخدامه</a:t>
            </a:r>
            <a:r>
              <a:rPr lang="fr-FR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ar-DZ" sz="2400" b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lvl="0" indent="-285750" algn="just" rtl="1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فريدا</a:t>
            </a:r>
            <a:r>
              <a:rPr lang="ar-DZ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لماذا </a:t>
            </a: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سيترك الناس الحلول الحالية ويختارونك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أنت؟</a:t>
            </a:r>
            <a:endParaRPr lang="ar-DZ" sz="2400" b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lvl="0" indent="-285750" algn="just" rtl="1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DZ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م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فيدا</a:t>
            </a:r>
            <a:r>
              <a:rPr lang="ar-DZ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ما </a:t>
            </a: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هي القيمة الحقيقية (توفير وقت، مال، أو راحة نفسيّة)؟</a:t>
            </a:r>
            <a:endParaRPr lang="fr-FR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3002106" y="190918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تصميم الحل للمشكلة</a:t>
            </a:r>
            <a:r>
              <a:rPr lang="fr-FR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 </a:t>
            </a:r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 (توليد الأفكار)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744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523" y="1614488"/>
            <a:ext cx="5045728" cy="35004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096768" y="2642453"/>
            <a:ext cx="5686424" cy="2472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حدد </a:t>
            </a: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"شخصية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العميل"</a:t>
            </a:r>
            <a:r>
              <a:rPr lang="ar-DZ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: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من </a:t>
            </a: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هو عميلك المثالي؟ (عمره، اهتماماته،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دخله</a:t>
            </a:r>
            <a:r>
              <a:rPr lang="ar-DZ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ar-DZ" sz="2400" b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indent="-285750" algn="ctr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أين </a:t>
            </a: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يتواجد هذا العميل؟ (منصات التواصل، التجمعات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الفيزيائية</a:t>
            </a:r>
            <a:r>
              <a:rPr lang="ar-DZ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ar-DZ" sz="2400" b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indent="-285750" algn="ctr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من </a:t>
            </a: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هم منافسوك؟ وما الذي يميزك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عنهم</a:t>
            </a:r>
            <a:r>
              <a:rPr lang="ar-DZ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؟</a:t>
            </a:r>
            <a:endParaRPr lang="fr-FR" sz="2400" b="1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46461" y="1499051"/>
            <a:ext cx="2583377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لا يمكنك البيع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للجميع</a:t>
            </a:r>
            <a:endParaRPr lang="ar-DZ" sz="2400" b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3234380" y="190918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تحليل السوق والجمهور المستهدف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50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1785" y="1554588"/>
            <a:ext cx="8401049" cy="3814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2937648" y="243705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إعداد نموذج العمل التجاري </a:t>
            </a:r>
            <a:r>
              <a:rPr lang="fr-FR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BMC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147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arme 6"/>
          <p:cNvSpPr/>
          <p:nvPr/>
        </p:nvSpPr>
        <p:spPr>
          <a:xfrm>
            <a:off x="3615540" y="198980"/>
            <a:ext cx="4478459" cy="1670763"/>
          </a:xfrm>
          <a:prstGeom prst="teardrop">
            <a:avLst/>
          </a:prstGeom>
          <a:solidFill>
            <a:srgbClr val="7030A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fr-FR" b="1" dirty="0" smtClean="0"/>
          </a:p>
          <a:p>
            <a:pPr algn="ctr" rtl="1"/>
            <a:r>
              <a:rPr lang="ar-DZ" sz="2000" b="1" dirty="0" smtClean="0"/>
              <a:t>أطلق عام 2010 في كتاب  </a:t>
            </a:r>
            <a:r>
              <a:rPr lang="fr-FR" b="1" dirty="0">
                <a:cs typeface="+mj-cs"/>
              </a:rPr>
              <a:t>"Business Model generation"</a:t>
            </a:r>
            <a:endParaRPr lang="ar-DZ" b="1" dirty="0" smtClean="0">
              <a:cs typeface="+mj-cs"/>
            </a:endParaRPr>
          </a:p>
          <a:p>
            <a:pPr algn="ctr" rtl="1"/>
            <a:r>
              <a:rPr lang="ar-DZ" sz="2000" b="1" dirty="0" smtClean="0"/>
              <a:t>من قبل المؤلفين: </a:t>
            </a:r>
          </a:p>
          <a:p>
            <a:pPr algn="ctr" rtl="1"/>
            <a:r>
              <a:rPr lang="fr-F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Alexander </a:t>
            </a:r>
            <a:r>
              <a:rPr lang="fr-F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Osterwalder</a:t>
            </a:r>
          </a:p>
          <a:p>
            <a:pPr algn="ctr" rtl="1"/>
            <a:r>
              <a:rPr lang="fr-F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Yves Pigneur</a:t>
            </a:r>
          </a:p>
          <a:p>
            <a:pPr algn="ctr" rtl="1"/>
            <a:endParaRPr lang="fr-FR" b="1" dirty="0"/>
          </a:p>
        </p:txBody>
      </p:sp>
      <p:sp>
        <p:nvSpPr>
          <p:cNvPr id="9" name="Larme 8"/>
          <p:cNvSpPr/>
          <p:nvPr/>
        </p:nvSpPr>
        <p:spPr>
          <a:xfrm>
            <a:off x="7993487" y="2811439"/>
            <a:ext cx="4198513" cy="1472479"/>
          </a:xfrm>
          <a:prstGeom prst="teardrop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2000" b="1" dirty="0"/>
              <a:t>الأسلوب الذي تتبعه المنشأة في خلق قيمة ما وتحقيقها </a:t>
            </a:r>
            <a:r>
              <a:rPr lang="ar-DZ" sz="2000" b="1" dirty="0" smtClean="0"/>
              <a:t>وال</a:t>
            </a:r>
            <a:r>
              <a:rPr lang="ar-DZ" sz="2000" b="1" dirty="0"/>
              <a:t>إ</a:t>
            </a:r>
            <a:r>
              <a:rPr lang="ar-DZ" sz="2000" b="1" dirty="0" smtClean="0"/>
              <a:t>ستفادة منها</a:t>
            </a:r>
            <a:endParaRPr lang="fr-FR" sz="2000" b="1" dirty="0"/>
          </a:p>
        </p:txBody>
      </p:sp>
      <p:sp>
        <p:nvSpPr>
          <p:cNvPr id="10" name="Larme 9"/>
          <p:cNvSpPr/>
          <p:nvPr/>
        </p:nvSpPr>
        <p:spPr>
          <a:xfrm>
            <a:off x="3766782" y="5354463"/>
            <a:ext cx="4122027" cy="1358702"/>
          </a:xfrm>
          <a:prstGeom prst="teardrop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2000" b="1" dirty="0"/>
              <a:t>تصور مرئي لصفات وخصائص العمل، أو نظرة عامة وشاملة على مكونات العمل التجاري الرئيسية</a:t>
            </a:r>
            <a:endParaRPr lang="fr-FR" sz="2000" b="1" dirty="0"/>
          </a:p>
        </p:txBody>
      </p:sp>
      <p:sp>
        <p:nvSpPr>
          <p:cNvPr id="11" name="Larme 10"/>
          <p:cNvSpPr/>
          <p:nvPr/>
        </p:nvSpPr>
        <p:spPr>
          <a:xfrm>
            <a:off x="163772" y="2811439"/>
            <a:ext cx="4162568" cy="1834351"/>
          </a:xfrm>
          <a:prstGeom prst="teardrop">
            <a:avLst/>
          </a:prstGeom>
          <a:solidFill>
            <a:srgbClr val="7030A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2000" b="1" dirty="0"/>
              <a:t>أداة إدارة استراتيجية مصممة لمساعدة رواد الأعمال والشركات الناشئة والشركات القائمة على تطوير وتوثيق نموذج أعمالهم </a:t>
            </a:r>
            <a:endParaRPr lang="fr-FR" sz="2000" b="1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b="16861"/>
          <a:stretch/>
        </p:blipFill>
        <p:spPr>
          <a:xfrm>
            <a:off x="4800600" y="2131528"/>
            <a:ext cx="2843213" cy="2961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162" y="1405350"/>
            <a:ext cx="3132847" cy="23965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5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ZoneTexte 12"/>
          <p:cNvSpPr txBox="1"/>
          <p:nvPr/>
        </p:nvSpPr>
        <p:spPr>
          <a:xfrm>
            <a:off x="8315325" y="5354463"/>
            <a:ext cx="37096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99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re 1"/>
          <p:cNvSpPr>
            <a:spLocks noGrp="1"/>
          </p:cNvSpPr>
          <p:nvPr>
            <p:ph type="title"/>
          </p:nvPr>
        </p:nvSpPr>
        <p:spPr>
          <a:xfrm>
            <a:off x="2210937" y="345579"/>
            <a:ext cx="768375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28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مخطط نموذج العمل التجاري يجيب </a:t>
            </a:r>
            <a:r>
              <a:rPr lang="ar-DZ" sz="28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على </a:t>
            </a:r>
            <a:r>
              <a:rPr lang="ar-DZ" sz="2800" b="1" dirty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الأسئلة </a:t>
            </a:r>
            <a:r>
              <a:rPr lang="ar-DZ" sz="28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التالية: </a:t>
            </a:r>
            <a:endParaRPr lang="fr-FR" sz="28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14" name="Larme 13"/>
          <p:cNvSpPr/>
          <p:nvPr/>
        </p:nvSpPr>
        <p:spPr>
          <a:xfrm rot="1438516">
            <a:off x="501520" y="1603917"/>
            <a:ext cx="5120168" cy="3287938"/>
          </a:xfrm>
          <a:prstGeom prst="teardrop">
            <a:avLst/>
          </a:prstGeom>
          <a:solidFill>
            <a:srgbClr val="0070C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r-FR" sz="2400" b="1" dirty="0">
              <a:cs typeface="+mj-cs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027" y="1713689"/>
            <a:ext cx="5329054" cy="485646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15198">
            <a:off x="1372649" y="1936365"/>
            <a:ext cx="3712193" cy="229943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5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ZoneTexte 7"/>
          <p:cNvSpPr txBox="1"/>
          <p:nvPr/>
        </p:nvSpPr>
        <p:spPr>
          <a:xfrm>
            <a:off x="200025" y="5325044"/>
            <a:ext cx="37096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27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4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9276" y="162952"/>
            <a:ext cx="6826685" cy="683209"/>
          </a:xfrm>
        </p:spPr>
        <p:txBody>
          <a:bodyPr>
            <a:normAutofit/>
          </a:bodyPr>
          <a:lstStyle/>
          <a:p>
            <a:pPr algn="ctr" rtl="1"/>
            <a:r>
              <a:rPr lang="ar-DZ" sz="3200" b="1" dirty="0" smtClean="0">
                <a:solidFill>
                  <a:srgbClr val="FF3399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مكونات مخطط نموذج العمل التجاري</a:t>
            </a:r>
            <a:endParaRPr lang="fr-FR" sz="3200" b="1" dirty="0">
              <a:solidFill>
                <a:srgbClr val="FF3399"/>
              </a:solidFill>
              <a:effectLst>
                <a:reflection blurRad="6350" stA="60000" endA="900" endPos="58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65" y="1014785"/>
            <a:ext cx="10581706" cy="456025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5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ZoneTexte 6"/>
          <p:cNvSpPr txBox="1"/>
          <p:nvPr/>
        </p:nvSpPr>
        <p:spPr>
          <a:xfrm>
            <a:off x="3822838" y="5575042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0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9276" y="162952"/>
            <a:ext cx="6826685" cy="683209"/>
          </a:xfrm>
        </p:spPr>
        <p:txBody>
          <a:bodyPr>
            <a:normAutofit/>
          </a:bodyPr>
          <a:lstStyle/>
          <a:p>
            <a:pPr algn="ctr" rtl="1"/>
            <a:r>
              <a:rPr lang="ar-DZ" sz="3200" b="1" dirty="0" smtClean="0">
                <a:solidFill>
                  <a:srgbClr val="FF3399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تصميم النموذج الأولي </a:t>
            </a:r>
            <a:r>
              <a:rPr lang="fr-FR" sz="3200" b="1" dirty="0">
                <a:solidFill>
                  <a:srgbClr val="FF3399"/>
                </a:solidFill>
                <a:effectLst>
                  <a:reflection blurRad="6350" stA="60000" endA="900" endPos="58000" dir="5400000" sy="-100000" algn="bl" rotWithShape="0"/>
                </a:effectLst>
              </a:rPr>
              <a:t>prototype</a:t>
            </a:r>
            <a:endParaRPr lang="fr-FR" sz="3200" b="1" dirty="0">
              <a:solidFill>
                <a:srgbClr val="FF3399"/>
              </a:solidFill>
              <a:effectLst>
                <a:reflection blurRad="6350" stA="60000" endA="900" endPos="58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ZoneTexte 6"/>
          <p:cNvSpPr txBox="1"/>
          <p:nvPr/>
        </p:nvSpPr>
        <p:spPr>
          <a:xfrm>
            <a:off x="468118" y="5465585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61320" y="1364727"/>
            <a:ext cx="5730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2400" b="1" dirty="0">
                <a:solidFill>
                  <a:srgbClr val="0070C0"/>
                </a:solidFill>
              </a:rPr>
              <a:t>النموذج </a:t>
            </a:r>
            <a:r>
              <a:rPr lang="ar-DZ" sz="2400" b="1" dirty="0" smtClean="0">
                <a:solidFill>
                  <a:srgbClr val="0070C0"/>
                </a:solidFill>
              </a:rPr>
              <a:t>الأولي</a:t>
            </a:r>
            <a:r>
              <a:rPr lang="fr-FR" sz="2400" b="1" dirty="0" smtClean="0">
                <a:solidFill>
                  <a:srgbClr val="0070C0"/>
                </a:solidFill>
              </a:rPr>
              <a:t>Prototype</a:t>
            </a:r>
            <a:r>
              <a:rPr lang="fr-FR" sz="2400" b="1" dirty="0">
                <a:solidFill>
                  <a:srgbClr val="0070C0"/>
                </a:solidFill>
              </a:rPr>
              <a:t>) </a:t>
            </a:r>
            <a:r>
              <a:rPr lang="ar-DZ" sz="2400" b="1" dirty="0" smtClean="0">
                <a:solidFill>
                  <a:srgbClr val="0070C0"/>
                </a:solidFill>
              </a:rPr>
              <a:t>): </a:t>
            </a:r>
          </a:p>
          <a:p>
            <a:pPr algn="ctr" rtl="1"/>
            <a:r>
              <a:rPr lang="ar-DZ" sz="2400" b="1" dirty="0" smtClean="0">
                <a:solidFill>
                  <a:srgbClr val="0070C0"/>
                </a:solidFill>
              </a:rPr>
              <a:t>هو </a:t>
            </a:r>
            <a:r>
              <a:rPr lang="ar-DZ" sz="2400" b="1" dirty="0">
                <a:solidFill>
                  <a:srgbClr val="0070C0"/>
                </a:solidFill>
              </a:rPr>
              <a:t>نسخة أولية أو مبدئية من منتج ما، تُصمم بهدف اختبار فكرة، تجربة آلية عمل، أو استعراض تصميم قبل البدء في عملية الإنتاج الفعلي والمكلف.</a:t>
            </a:r>
            <a:endParaRPr lang="fr-FR" sz="2400" b="1" dirty="0">
              <a:solidFill>
                <a:srgbClr val="0070C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3002" y="1627294"/>
            <a:ext cx="56816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ar-DZ" sz="2400" b="1" dirty="0" smtClean="0">
                <a:solidFill>
                  <a:srgbClr val="7030A0"/>
                </a:solidFill>
              </a:rPr>
              <a:t>تقليل </a:t>
            </a:r>
            <a:r>
              <a:rPr lang="ar-DZ" sz="2400" b="1" dirty="0">
                <a:solidFill>
                  <a:srgbClr val="7030A0"/>
                </a:solidFill>
              </a:rPr>
              <a:t>المخاطر: اكتشاف المشاكل في البداية يوفر آلاف </a:t>
            </a:r>
            <a:r>
              <a:rPr lang="ar-DZ" sz="2400" b="1" dirty="0" smtClean="0">
                <a:solidFill>
                  <a:srgbClr val="7030A0"/>
                </a:solidFill>
              </a:rPr>
              <a:t>الدينارات </a:t>
            </a:r>
            <a:r>
              <a:rPr lang="ar-DZ" sz="2400" b="1" dirty="0">
                <a:solidFill>
                  <a:srgbClr val="7030A0"/>
                </a:solidFill>
              </a:rPr>
              <a:t>التي قد تضيع في تصنيع منتج فاشل</a:t>
            </a:r>
            <a:r>
              <a:rPr lang="ar-DZ" sz="2400" b="1" dirty="0" smtClean="0">
                <a:solidFill>
                  <a:srgbClr val="7030A0"/>
                </a:solidFill>
              </a:rPr>
              <a:t>.</a:t>
            </a:r>
          </a:p>
          <a:p>
            <a:pPr algn="ctr" rtl="1"/>
            <a:endParaRPr lang="ar-DZ" sz="2400" b="1" dirty="0" smtClean="0"/>
          </a:p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ar-DZ" sz="2400" b="1" dirty="0" smtClean="0">
                <a:solidFill>
                  <a:srgbClr val="7030A0"/>
                </a:solidFill>
              </a:rPr>
              <a:t>توضيح </a:t>
            </a:r>
            <a:r>
              <a:rPr lang="ar-DZ" sz="2400" b="1" dirty="0">
                <a:solidFill>
                  <a:srgbClr val="7030A0"/>
                </a:solidFill>
              </a:rPr>
              <a:t>الرؤية: يساعد في شرح الفكرة للمستثمرين أو أصحاب المصلحة بشكل ملموس بدلاً من الكلام الإنشائي</a:t>
            </a:r>
            <a:r>
              <a:rPr lang="ar-DZ" sz="2400" b="1" dirty="0" smtClean="0">
                <a:solidFill>
                  <a:srgbClr val="7030A0"/>
                </a:solidFill>
              </a:rPr>
              <a:t>.</a:t>
            </a:r>
          </a:p>
          <a:p>
            <a:pPr algn="ctr" rtl="1"/>
            <a:endParaRPr lang="ar-DZ" sz="2400" b="1" dirty="0" smtClean="0"/>
          </a:p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ar-DZ" sz="2400" b="1" dirty="0" smtClean="0">
                <a:solidFill>
                  <a:srgbClr val="7030A0"/>
                </a:solidFill>
              </a:rPr>
              <a:t>الحصول </a:t>
            </a:r>
            <a:r>
              <a:rPr lang="ar-DZ" sz="2400" b="1" dirty="0">
                <a:solidFill>
                  <a:srgbClr val="7030A0"/>
                </a:solidFill>
              </a:rPr>
              <a:t>على </a:t>
            </a:r>
            <a:r>
              <a:rPr lang="ar-DZ" sz="2400" b="1" dirty="0" smtClean="0">
                <a:solidFill>
                  <a:srgbClr val="7030A0"/>
                </a:solidFill>
              </a:rPr>
              <a:t>تعليقات: </a:t>
            </a:r>
            <a:r>
              <a:rPr lang="fr-FR" sz="2400" b="1" dirty="0" smtClean="0">
                <a:solidFill>
                  <a:srgbClr val="7030A0"/>
                </a:solidFill>
              </a:rPr>
              <a:t>Feedback)</a:t>
            </a:r>
            <a:r>
              <a:rPr lang="ar-DZ" sz="2400" b="1" dirty="0" smtClean="0">
                <a:solidFill>
                  <a:srgbClr val="7030A0"/>
                </a:solidFill>
              </a:rPr>
              <a:t>) عندما </a:t>
            </a:r>
            <a:r>
              <a:rPr lang="ar-DZ" sz="2400" b="1" dirty="0">
                <a:solidFill>
                  <a:srgbClr val="7030A0"/>
                </a:solidFill>
              </a:rPr>
              <a:t>يلمس المستخدم المنتج، سيعطيك ملاحظات لن تخطر على بالك وأنت خلف </a:t>
            </a:r>
            <a:r>
              <a:rPr lang="ar-DZ" sz="2400" b="1" dirty="0" smtClean="0">
                <a:solidFill>
                  <a:srgbClr val="7030A0"/>
                </a:solidFill>
              </a:rPr>
              <a:t>مكتبك أو مصنعك.</a:t>
            </a:r>
            <a:endParaRPr lang="fr-FR" sz="2400" b="1" dirty="0">
              <a:solidFill>
                <a:srgbClr val="7030A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66725" y="1153551"/>
            <a:ext cx="29578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DZ" sz="2400" b="1" dirty="0"/>
              <a:t>لماذا نحتاج للنموذج الأولي؟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676329" y="3024800"/>
            <a:ext cx="5300662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لا تنتظر حتى يصبح المنتج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مثاليا</a:t>
            </a:r>
            <a:endParaRPr lang="ar-DZ" sz="2400" b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ar-SA" sz="24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ابدأ </a:t>
            </a:r>
            <a:r>
              <a:rPr lang="ar-SA" sz="2400" dirty="0">
                <a:latin typeface="Calibri" panose="020F0502020204030204" pitchFamily="34" charset="0"/>
                <a:ea typeface="Times New Roman" panose="02020603050405020304" pitchFamily="18" charset="0"/>
              </a:rPr>
              <a:t>بـ </a:t>
            </a:r>
            <a:r>
              <a:rPr lang="fr-F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ar-SA" sz="2400" b="1" dirty="0">
                <a:latin typeface="Calibri" panose="020F0502020204030204" pitchFamily="34" charset="0"/>
                <a:ea typeface="Times New Roman" panose="02020603050405020304" pitchFamily="18" charset="0"/>
              </a:rPr>
              <a:t>المنتج الأدنى القابل 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لل</a:t>
            </a:r>
            <a:r>
              <a:rPr lang="ar-DZ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إ</a:t>
            </a:r>
            <a:r>
              <a:rPr lang="ar-SA" sz="24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ختبار</a:t>
            </a:r>
            <a:r>
              <a:rPr lang="fr-FR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"</a:t>
            </a:r>
            <a:endParaRPr lang="ar-DZ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ar-SA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اصنع </a:t>
            </a:r>
            <a:r>
              <a:rPr lang="ar-SA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نسخة مبسطة جداً تؤدي الغرض الأساسي</a:t>
            </a:r>
            <a:r>
              <a:rPr lang="fr-F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ar-DZ" sz="2400" b="1" dirty="0" smtClean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ar-SA" sz="2400" b="1" dirty="0" smtClean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اطرحها </a:t>
            </a:r>
            <a:r>
              <a:rPr lang="ar-SA" sz="2400" b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لمجموعة صغيرة من المستخدمين</a:t>
            </a:r>
            <a:r>
              <a:rPr lang="fr-FR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ar-DZ" sz="2400" b="1" dirty="0" smtClean="0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 algn="just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ar-SA" sz="2400" b="1" dirty="0" smtClean="0">
                <a:solidFill>
                  <a:srgbClr val="0070C0"/>
                </a:solidFill>
                <a:ea typeface="Times New Roman" panose="02020603050405020304" pitchFamily="18" charset="0"/>
              </a:rPr>
              <a:t>اسمع الملاحظات</a:t>
            </a:r>
            <a:r>
              <a:rPr lang="ar-DZ" sz="2400" b="1" dirty="0" smtClean="0">
                <a:solidFill>
                  <a:srgbClr val="0070C0"/>
                </a:solidFill>
                <a:ea typeface="Times New Roman" panose="02020603050405020304" pitchFamily="18" charset="0"/>
              </a:rPr>
              <a:t>: </a:t>
            </a:r>
            <a:r>
              <a:rPr lang="ar-SA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عدّل </a:t>
            </a:r>
            <a:r>
              <a:rPr lang="ar-SA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وطوّر بناءً على تجربة الناس الواقعية، وليس افتراضاتك</a:t>
            </a:r>
            <a:r>
              <a:rPr lang="fr-FR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fr-FR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6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971498" y="5485193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5"/>
          <a:srcRect t="16943"/>
          <a:stretch/>
        </p:blipFill>
        <p:spPr>
          <a:xfrm>
            <a:off x="2117535" y="1500706"/>
            <a:ext cx="7829550" cy="36125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2937648" y="286429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كيف تصمم فكرة مشروعك؟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340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9276" y="162952"/>
            <a:ext cx="6826685" cy="683209"/>
          </a:xfrm>
        </p:spPr>
        <p:txBody>
          <a:bodyPr>
            <a:normAutofit/>
          </a:bodyPr>
          <a:lstStyle/>
          <a:p>
            <a:pPr algn="ctr" rtl="1"/>
            <a:r>
              <a:rPr lang="ar-DZ" sz="3200" b="1" dirty="0" smtClean="0">
                <a:solidFill>
                  <a:srgbClr val="FF3399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تصميم النموذج الأولي </a:t>
            </a:r>
            <a:r>
              <a:rPr lang="fr-FR" sz="3200" b="1" dirty="0">
                <a:solidFill>
                  <a:srgbClr val="FF3399"/>
                </a:solidFill>
                <a:effectLst>
                  <a:reflection blurRad="6350" stA="60000" endA="900" endPos="58000" dir="5400000" sy="-100000" algn="bl" rotWithShape="0"/>
                </a:effectLst>
              </a:rPr>
              <a:t>prototype</a:t>
            </a:r>
            <a:endParaRPr lang="fr-FR" sz="3200" b="1" dirty="0">
              <a:solidFill>
                <a:srgbClr val="FF3399"/>
              </a:solidFill>
              <a:effectLst>
                <a:reflection blurRad="6350" stA="60000" endA="900" endPos="58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ZoneTexte 6"/>
          <p:cNvSpPr txBox="1"/>
          <p:nvPr/>
        </p:nvSpPr>
        <p:spPr>
          <a:xfrm>
            <a:off x="3815312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2558" y="1458041"/>
            <a:ext cx="2476474" cy="3785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3700" y="1458042"/>
            <a:ext cx="2471738" cy="3785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117" y="1458042"/>
            <a:ext cx="2846583" cy="37854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1031" y="1454816"/>
            <a:ext cx="2697598" cy="3788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3941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9276" y="162952"/>
            <a:ext cx="6826685" cy="683209"/>
          </a:xfrm>
        </p:spPr>
        <p:txBody>
          <a:bodyPr>
            <a:normAutofit/>
          </a:bodyPr>
          <a:lstStyle/>
          <a:p>
            <a:pPr algn="ctr" rtl="1"/>
            <a:r>
              <a:rPr lang="ar-DZ" sz="3200" b="1" dirty="0">
                <a:solidFill>
                  <a:srgbClr val="FF3399"/>
                </a:solidFill>
                <a:effectLst>
                  <a:reflection blurRad="6350" stA="60000" endA="900" endPos="58000" dir="5400000" sy="-100000" algn="bl" rotWithShape="0"/>
                </a:effectLst>
              </a:rPr>
              <a:t>خطوات بناء نموذج أولي ناجح</a:t>
            </a:r>
            <a:endParaRPr lang="fr-FR" sz="3200" b="1" dirty="0">
              <a:solidFill>
                <a:srgbClr val="FF3399"/>
              </a:solidFill>
              <a:effectLst>
                <a:reflection blurRad="6350" stA="60000" endA="900" endPos="58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ZoneTexte 6"/>
          <p:cNvSpPr txBox="1"/>
          <p:nvPr/>
        </p:nvSpPr>
        <p:spPr>
          <a:xfrm>
            <a:off x="3822838" y="5575042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78868" y="1607704"/>
            <a:ext cx="679571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ar-DZ" sz="2400" b="1" dirty="0"/>
              <a:t>تحديد الهدف: هل تريد اختبار الشكل؟ أم طريقة الاستخدام؟ أم المتانة</a:t>
            </a:r>
            <a:r>
              <a:rPr lang="ar-DZ" sz="2400" b="1" dirty="0" smtClean="0"/>
              <a:t>؟</a:t>
            </a:r>
          </a:p>
          <a:p>
            <a:pPr algn="ctr" rtl="1"/>
            <a:endParaRPr lang="ar-DZ" sz="2400" b="1" dirty="0"/>
          </a:p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ar-DZ" sz="2400" b="1" dirty="0" smtClean="0"/>
              <a:t>التنفيذ </a:t>
            </a:r>
            <a:r>
              <a:rPr lang="ar-DZ" sz="2400" b="1" dirty="0"/>
              <a:t>السريع: لا تبحث عن المثالية في هذه المرحلة؛ الهدف هو التعلم وليس الإبهار</a:t>
            </a:r>
            <a:r>
              <a:rPr lang="ar-DZ" sz="2400" b="1" dirty="0" smtClean="0"/>
              <a:t>.</a:t>
            </a:r>
          </a:p>
          <a:p>
            <a:pPr algn="ctr" rtl="1"/>
            <a:endParaRPr lang="ar-DZ" sz="2400" b="1" dirty="0"/>
          </a:p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ar-DZ" sz="2400" b="1" dirty="0" smtClean="0"/>
              <a:t>الاختبار</a:t>
            </a:r>
            <a:r>
              <a:rPr lang="ar-DZ" sz="2400" b="1" dirty="0"/>
              <a:t>: دع أشخاصاً حقيقيين يجربون النموذج وراقب أين يواجهون صعوبة</a:t>
            </a:r>
            <a:r>
              <a:rPr lang="ar-DZ" sz="2400" b="1" dirty="0" smtClean="0"/>
              <a:t>.</a:t>
            </a:r>
          </a:p>
          <a:p>
            <a:pPr algn="ctr" rtl="1"/>
            <a:endParaRPr lang="ar-DZ" sz="2400" b="1" dirty="0"/>
          </a:p>
          <a:p>
            <a:pPr algn="ctr" rtl="1"/>
            <a:r>
              <a:rPr lang="ar-DZ" sz="2400" b="1" dirty="0" smtClean="0"/>
              <a:t>التطوير: عدل </a:t>
            </a:r>
            <a:r>
              <a:rPr lang="ar-DZ" sz="2400" b="1" dirty="0"/>
              <a:t>النموذج بناءً على النتائج وكرر العملية.</a:t>
            </a:r>
            <a:endParaRPr lang="fr-FR" sz="2400" b="1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847" y="1557650"/>
            <a:ext cx="4230858" cy="3785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6067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9276" y="162952"/>
            <a:ext cx="6826685" cy="683209"/>
          </a:xfrm>
        </p:spPr>
        <p:txBody>
          <a:bodyPr>
            <a:normAutofit/>
          </a:bodyPr>
          <a:lstStyle/>
          <a:p>
            <a:pPr algn="ctr" rtl="1"/>
            <a:r>
              <a:rPr lang="ar-DZ" sz="3200" b="1" dirty="0">
                <a:solidFill>
                  <a:srgbClr val="FF3399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نصائح لتصميم فكرة </a:t>
            </a:r>
            <a:r>
              <a:rPr lang="ar-DZ" sz="3200" b="1" dirty="0" smtClean="0">
                <a:solidFill>
                  <a:srgbClr val="FF3399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مشروع مميزة</a:t>
            </a:r>
            <a:endParaRPr lang="fr-FR" sz="3200" b="1" dirty="0">
              <a:solidFill>
                <a:srgbClr val="FF3399"/>
              </a:solidFill>
              <a:effectLst>
                <a:reflection blurRad="6350" stA="60000" endA="900" endPos="58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ZoneTexte 6"/>
          <p:cNvSpPr txBox="1"/>
          <p:nvPr/>
        </p:nvSpPr>
        <p:spPr>
          <a:xfrm>
            <a:off x="3822838" y="5575042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29287" y="2111648"/>
            <a:ext cx="60439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ar-DZ" sz="2400" b="1" dirty="0"/>
              <a:t>الجودة </a:t>
            </a:r>
            <a:r>
              <a:rPr lang="ar-DZ" sz="2400" b="1" dirty="0" smtClean="0"/>
              <a:t>والإبتكار</a:t>
            </a:r>
            <a:r>
              <a:rPr lang="ar-DZ" sz="2400" b="1" dirty="0"/>
              <a:t>: ركز على تقديم جودة عالية تضمن عودة العميل مرة أخرى</a:t>
            </a:r>
            <a:r>
              <a:rPr lang="ar-DZ" sz="2400" b="1" dirty="0" smtClean="0"/>
              <a:t>.</a:t>
            </a:r>
          </a:p>
          <a:p>
            <a:pPr algn="ctr" rtl="1"/>
            <a:endParaRPr lang="ar-DZ" sz="2400" b="1" dirty="0"/>
          </a:p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ar-DZ" sz="2400" b="1" dirty="0"/>
              <a:t>المرونة: صمم فكرة قابلة للتكيف مع تغيرات السوق</a:t>
            </a:r>
            <a:r>
              <a:rPr lang="ar-DZ" sz="2400" b="1" dirty="0" smtClean="0"/>
              <a:t>.</a:t>
            </a:r>
          </a:p>
          <a:p>
            <a:pPr algn="ctr" rtl="1"/>
            <a:endParaRPr lang="ar-DZ" sz="2400" b="1" dirty="0"/>
          </a:p>
          <a:p>
            <a:pPr marL="342900" indent="-342900" algn="ctr" rtl="1">
              <a:buFont typeface="Wingdings" panose="05000000000000000000" pitchFamily="2" charset="2"/>
              <a:buChar char="ü"/>
            </a:pPr>
            <a:r>
              <a:rPr lang="ar-DZ" sz="2400" b="1" dirty="0"/>
              <a:t>التفكير في المشاريع الصغيرة: إذا كنت مبتدئاً، ابدأ بمشروع لا يتطلب خبرة كبيرة أو رأس مال ضخم.</a:t>
            </a:r>
            <a:endParaRPr lang="fr-FR" sz="2400" b="1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350" y="1768200"/>
            <a:ext cx="4872038" cy="3364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0223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971498" y="5485193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699" y="2060812"/>
            <a:ext cx="4558352" cy="2760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8" t="8321" r="5932" b="14575"/>
          <a:stretch/>
        </p:blipFill>
        <p:spPr>
          <a:xfrm>
            <a:off x="941697" y="2060812"/>
            <a:ext cx="4599294" cy="2760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6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1168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971498" y="5485193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Pensées 9"/>
          <p:cNvSpPr/>
          <p:nvPr/>
        </p:nvSpPr>
        <p:spPr>
          <a:xfrm>
            <a:off x="3157538" y="1000497"/>
            <a:ext cx="6729412" cy="3386138"/>
          </a:xfrm>
          <a:prstGeom prst="cloudCallout">
            <a:avLst>
              <a:gd name="adj1" fmla="val -65115"/>
              <a:gd name="adj2" fmla="val 6461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DZ" sz="3200" b="1" dirty="0">
                <a:cs typeface="+mj-cs"/>
              </a:rPr>
              <a:t>فكرة مشروع </a:t>
            </a:r>
            <a:r>
              <a:rPr lang="ar-DZ" sz="3200" b="1" dirty="0" smtClean="0">
                <a:cs typeface="+mj-cs"/>
              </a:rPr>
              <a:t>ليست </a:t>
            </a:r>
            <a:r>
              <a:rPr lang="ar-DZ" sz="3200" b="1" dirty="0">
                <a:cs typeface="+mj-cs"/>
              </a:rPr>
              <a:t>مجرد </a:t>
            </a:r>
            <a:endParaRPr lang="fr-FR" sz="3200" b="1" dirty="0" smtClean="0">
              <a:cs typeface="+mj-cs"/>
            </a:endParaRPr>
          </a:p>
          <a:p>
            <a:pPr algn="ctr" rtl="1"/>
            <a:r>
              <a:rPr lang="ar-DZ" sz="3200" b="1" dirty="0" smtClean="0">
                <a:cs typeface="+mj-cs"/>
              </a:rPr>
              <a:t>"</a:t>
            </a:r>
            <a:r>
              <a:rPr lang="ar-DZ" sz="3200" b="1" dirty="0">
                <a:cs typeface="+mj-cs"/>
              </a:rPr>
              <a:t>ومضة إلهام"</a:t>
            </a:r>
            <a:endParaRPr lang="fr-FR" sz="3200" b="1" dirty="0" smtClean="0">
              <a:cs typeface="+mj-cs"/>
            </a:endParaRPr>
          </a:p>
          <a:p>
            <a:pPr algn="ctr" rtl="1"/>
            <a:r>
              <a:rPr lang="ar-DZ" sz="3200" b="1" dirty="0" smtClean="0">
                <a:cs typeface="+mj-cs"/>
              </a:rPr>
              <a:t>بل </a:t>
            </a:r>
            <a:r>
              <a:rPr lang="ar-DZ" sz="3200" b="1" dirty="0" smtClean="0">
                <a:cs typeface="+mj-cs"/>
              </a:rPr>
              <a:t>هي </a:t>
            </a:r>
            <a:r>
              <a:rPr lang="ar-DZ" sz="3200" b="1" dirty="0">
                <a:cs typeface="+mj-cs"/>
              </a:rPr>
              <a:t>عملية منهجية تحول الخيال إلى واقع ملموس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4969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746" y="5450932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460" y="1481939"/>
            <a:ext cx="3802822" cy="33289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Rectangle 14"/>
          <p:cNvSpPr/>
          <p:nvPr/>
        </p:nvSpPr>
        <p:spPr>
          <a:xfrm>
            <a:off x="4314825" y="1258375"/>
            <a:ext cx="75100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2400" b="1" dirty="0" smtClean="0">
                <a:cs typeface="+mj-cs"/>
              </a:rPr>
              <a:t>فكرة </a:t>
            </a:r>
            <a:r>
              <a:rPr lang="ar-DZ" sz="2400" b="1" dirty="0" smtClean="0">
                <a:cs typeface="+mj-cs"/>
              </a:rPr>
              <a:t>مشروع </a:t>
            </a:r>
            <a:r>
              <a:rPr lang="ar-DZ" sz="2400" b="1" dirty="0">
                <a:cs typeface="+mj-cs"/>
              </a:rPr>
              <a:t>هي وصفٌ دقيقٌ ومُخْتَصر للمشروع </a:t>
            </a:r>
            <a:r>
              <a:rPr lang="ar-DZ" sz="2400" b="1" dirty="0" smtClean="0">
                <a:cs typeface="+mj-cs"/>
              </a:rPr>
              <a:t>المُراد القِيام </a:t>
            </a:r>
            <a:r>
              <a:rPr lang="ar-DZ" sz="2400" b="1" dirty="0" smtClean="0">
                <a:cs typeface="+mj-cs"/>
              </a:rPr>
              <a:t>به.</a:t>
            </a:r>
          </a:p>
          <a:p>
            <a:pPr algn="ctr" rtl="1"/>
            <a:r>
              <a:rPr lang="ar-DZ" sz="2400" b="1" dirty="0" smtClean="0">
                <a:cs typeface="+mj-cs"/>
              </a:rPr>
              <a:t> </a:t>
            </a:r>
            <a:endParaRPr lang="ar-DZ" sz="2400" b="1" dirty="0" smtClean="0">
              <a:cs typeface="+mj-cs"/>
            </a:endParaRPr>
          </a:p>
          <a:p>
            <a:pPr algn="ctr" rtl="1"/>
            <a:r>
              <a:rPr lang="ar-DZ" sz="2400" b="1" dirty="0" smtClean="0">
                <a:cs typeface="+mj-cs"/>
              </a:rPr>
              <a:t>قبلَ البَدء بمشروعك تأكد </a:t>
            </a:r>
            <a:r>
              <a:rPr lang="ar-DZ" sz="2400" b="1" dirty="0">
                <a:cs typeface="+mj-cs"/>
              </a:rPr>
              <a:t>أنك تَمْلِك فكرة واضحة حَولَه، أو حولَ النشاط الذي توَدُّ القِيام به</a:t>
            </a:r>
            <a:endParaRPr lang="fr-FR" sz="2400" b="1" dirty="0">
              <a:cs typeface="+mj-cs"/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1063" y="2828035"/>
            <a:ext cx="3523873" cy="3900168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828035"/>
            <a:ext cx="3529491" cy="390016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7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3234380" y="132273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ما هي فكرة مشروع؟</a:t>
            </a:r>
            <a:endParaRPr lang="fr-FR" sz="3200" b="1" dirty="0">
              <a:solidFill>
                <a:srgbClr val="FF000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556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5"/>
          <a:srcRect l="36080"/>
          <a:stretch/>
        </p:blipFill>
        <p:spPr>
          <a:xfrm>
            <a:off x="4286248" y="1430559"/>
            <a:ext cx="3261814" cy="11821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6"/>
          <a:srcRect t="35990"/>
          <a:stretch/>
        </p:blipFill>
        <p:spPr>
          <a:xfrm>
            <a:off x="7715251" y="2441299"/>
            <a:ext cx="4178867" cy="27531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2937648" y="286429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ما هي أنواع المشاريع؟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147" y="2612748"/>
            <a:ext cx="3964101" cy="27748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180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5"/>
          <a:srcRect l="36080"/>
          <a:stretch/>
        </p:blipFill>
        <p:spPr>
          <a:xfrm>
            <a:off x="4243386" y="203699"/>
            <a:ext cx="3261814" cy="1367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15163" y="2057400"/>
            <a:ext cx="4719128" cy="3037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122" y="2057400"/>
            <a:ext cx="4588065" cy="30370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440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Bulle ronde 8"/>
          <p:cNvSpPr/>
          <p:nvPr/>
        </p:nvSpPr>
        <p:spPr>
          <a:xfrm>
            <a:off x="7915275" y="1471598"/>
            <a:ext cx="3858495" cy="1714513"/>
          </a:xfrm>
          <a:prstGeom prst="wedgeEllipseCallout">
            <a:avLst>
              <a:gd name="adj1" fmla="val -44590"/>
              <a:gd name="adj2" fmla="val 9401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Low" rtl="1" eaLnBrk="1" hangingPunct="1">
              <a:defRPr/>
            </a:pPr>
            <a:r>
              <a:rPr lang="ar-DZ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/>
                </a:solidFill>
                <a:latin typeface="Sakkal Majalla" pitchFamily="2" charset="-78"/>
                <a:cs typeface="Sakkal Majalla" pitchFamily="2" charset="-78"/>
              </a:rPr>
              <a:t>من أين تأتي أفكار المشاريع؟</a:t>
            </a:r>
          </a:p>
        </p:txBody>
      </p:sp>
      <p:pic>
        <p:nvPicPr>
          <p:cNvPr id="13" name="Picture 2" descr="C:\Users\Dell\Desktop\téléchargement (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7913" y="3497593"/>
            <a:ext cx="1857376" cy="1931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279" y="1600199"/>
            <a:ext cx="5127296" cy="3829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5652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2937648" y="286429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مصادر ايجاد الأفكار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graphicFrame>
        <p:nvGraphicFramePr>
          <p:cNvPr id="12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248475"/>
              </p:ext>
            </p:extLst>
          </p:nvPr>
        </p:nvGraphicFramePr>
        <p:xfrm>
          <a:off x="2386013" y="1500171"/>
          <a:ext cx="7772400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61763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Graphic spid="1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3705367" y="5580727"/>
            <a:ext cx="465388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د.خديجة عرقوب </a:t>
            </a:r>
          </a:p>
          <a:p>
            <a:pPr algn="ctr" rtl="1"/>
            <a:r>
              <a:rPr lang="ar-DZ" sz="1100" b="1" dirty="0" smtClean="0">
                <a:solidFill>
                  <a:srgbClr val="002060"/>
                </a:solidFill>
              </a:rPr>
              <a:t>أستاذ محاضر أ -كلية العلوم الإقتصادية والتجارية وعلوم التسيير، جامعة 20 أوت 1955 سكيكدة-</a:t>
            </a:r>
            <a:endParaRPr lang="fr-FR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fr-FR" sz="1100" b="1" dirty="0" smtClean="0">
                <a:solidFill>
                  <a:srgbClr val="002060"/>
                </a:solidFill>
              </a:rPr>
              <a:t>(2026-2025)</a:t>
            </a:r>
            <a:endParaRPr lang="ar-DZ" sz="1100" b="1" dirty="0" smtClean="0">
              <a:solidFill>
                <a:srgbClr val="002060"/>
              </a:solidFill>
            </a:endParaRP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المجلس العلمي لحاضنة جامعة سكيكدة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خبيرة نموذج العمل التجاري </a:t>
            </a:r>
            <a:r>
              <a:rPr lang="fr-FR" sz="1100" b="1" dirty="0">
                <a:solidFill>
                  <a:srgbClr val="002060"/>
                </a:solidFill>
              </a:rPr>
              <a:t>BMC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مدربة بالحاضنة ومركز تطوير المقاولاتية</a:t>
            </a:r>
          </a:p>
          <a:p>
            <a:pPr algn="ctr" rtl="1"/>
            <a:r>
              <a:rPr lang="ar-DZ" sz="1100" b="1" dirty="0">
                <a:solidFill>
                  <a:srgbClr val="002060"/>
                </a:solidFill>
              </a:rPr>
              <a:t>عضو خلية التوجيه والمرافقة في إطار مشاريع المؤسسات الإقتصادية </a:t>
            </a:r>
            <a:r>
              <a:rPr lang="ar-DZ" sz="1100" b="1" dirty="0" smtClean="0">
                <a:solidFill>
                  <a:srgbClr val="002060"/>
                </a:solidFill>
              </a:rPr>
              <a:t>بالكلية</a:t>
            </a:r>
            <a:endParaRPr lang="ar-DZ" sz="1100" b="1" dirty="0">
              <a:solidFill>
                <a:srgbClr val="00206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6447" y="138133"/>
            <a:ext cx="1038489" cy="947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/>
          <a:srcRect l="23400" t="12799" r="20500" b="17600"/>
          <a:stretch/>
        </p:blipFill>
        <p:spPr>
          <a:xfrm>
            <a:off x="200025" y="138134"/>
            <a:ext cx="1471612" cy="947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2937648" y="286429"/>
            <a:ext cx="6189324" cy="842331"/>
          </a:xfrm>
        </p:spPr>
        <p:txBody>
          <a:bodyPr>
            <a:noAutofit/>
          </a:bodyPr>
          <a:lstStyle/>
          <a:p>
            <a:pPr algn="ctr" rtl="1"/>
            <a:r>
              <a:rPr lang="ar-DZ" sz="3200" b="1" dirty="0" smtClean="0">
                <a:solidFill>
                  <a:srgbClr val="7030A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مصادر ايجاد الأفكار</a:t>
            </a:r>
            <a:endParaRPr lang="fr-FR" sz="3200" b="1" dirty="0">
              <a:solidFill>
                <a:srgbClr val="7030A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grpSp>
        <p:nvGrpSpPr>
          <p:cNvPr id="9" name="Groupe 3"/>
          <p:cNvGrpSpPr/>
          <p:nvPr/>
        </p:nvGrpSpPr>
        <p:grpSpPr>
          <a:xfrm>
            <a:off x="9886950" y="1371600"/>
            <a:ext cx="2113664" cy="1757354"/>
            <a:chOff x="3529001" y="327241"/>
            <a:chExt cx="3366724" cy="3328564"/>
          </a:xfrm>
          <a:solidFill>
            <a:srgbClr val="FF0000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3" name="Flèche vers le bas 4"/>
            <p:cNvSpPr/>
            <p:nvPr/>
          </p:nvSpPr>
          <p:spPr>
            <a:xfrm>
              <a:off x="4149659" y="1126096"/>
              <a:ext cx="2746066" cy="1664282"/>
            </a:xfrm>
            <a:prstGeom prst="rect">
              <a:avLst/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284480" tIns="284480" rIns="284480" bIns="284480" spcCol="1270" anchor="ctr"/>
            <a:lstStyle/>
            <a:p>
              <a:pPr algn="ctr" defTabSz="177800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ar-DZ" sz="3600" b="1" dirty="0">
                  <a:latin typeface="Sakkal Majalla" pitchFamily="2" charset="-78"/>
                  <a:cs typeface="Sakkal Majalla" pitchFamily="2" charset="-78"/>
                </a:rPr>
                <a:t>مصادر داخلية</a:t>
              </a:r>
              <a:endParaRPr lang="fr-FR" sz="3600" b="1" dirty="0">
                <a:latin typeface="Sakkal Majalla" pitchFamily="2" charset="-78"/>
                <a:cs typeface="Sakkal Majalla" pitchFamily="2" charset="-78"/>
              </a:endParaRPr>
            </a:p>
          </p:txBody>
        </p:sp>
        <p:sp>
          <p:nvSpPr>
            <p:cNvPr id="14" name="Flèche vers le bas 13"/>
            <p:cNvSpPr/>
            <p:nvPr/>
          </p:nvSpPr>
          <p:spPr>
            <a:xfrm rot="5400000">
              <a:off x="3529001" y="327241"/>
              <a:ext cx="3328564" cy="3328564"/>
            </a:xfrm>
            <a:prstGeom prst="downArrow">
              <a:avLst>
                <a:gd name="adj1" fmla="val 50000"/>
                <a:gd name="adj2" fmla="val 35000"/>
              </a:avLst>
            </a:prstGeom>
            <a:grp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sp>
      </p:grpSp>
      <p:sp>
        <p:nvSpPr>
          <p:cNvPr id="15" name="Rectangle à coins arrondis 14"/>
          <p:cNvSpPr/>
          <p:nvPr/>
        </p:nvSpPr>
        <p:spPr>
          <a:xfrm>
            <a:off x="5809096" y="1614262"/>
            <a:ext cx="3883025" cy="2500313"/>
          </a:xfrm>
          <a:prstGeom prst="wedgeRoundRectCallout">
            <a:avLst>
              <a:gd name="adj1" fmla="val 65528"/>
              <a:gd name="adj2" fmla="val 51329"/>
              <a:gd name="adj3" fmla="val 16667"/>
            </a:avLst>
          </a:prstGeom>
          <a:solidFill>
            <a:srgbClr val="00B0F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457200" indent="-457200" algn="ctr" rtl="1">
              <a:buFont typeface="Wingdings" panose="05000000000000000000" pitchFamily="2" charset="2"/>
              <a:buChar char="ü"/>
              <a:defRPr/>
            </a:pPr>
            <a:r>
              <a:rPr lang="ar-DZ" sz="2800" b="1" dirty="0">
                <a:solidFill>
                  <a:srgbClr val="000000"/>
                </a:solidFill>
                <a:latin typeface="Sakkal Majalla" pitchFamily="2" charset="-78"/>
                <a:cs typeface="Sakkal Majalla" pitchFamily="2" charset="-78"/>
              </a:rPr>
              <a:t>ما هي مجالات </a:t>
            </a:r>
            <a:r>
              <a:rPr lang="ar-DZ" sz="2800" b="1" dirty="0" smtClean="0">
                <a:solidFill>
                  <a:srgbClr val="000000"/>
                </a:solidFill>
                <a:latin typeface="Sakkal Majalla" pitchFamily="2" charset="-78"/>
                <a:cs typeface="Sakkal Majalla" pitchFamily="2" charset="-78"/>
              </a:rPr>
              <a:t>اهتماماتك؟</a:t>
            </a:r>
          </a:p>
          <a:p>
            <a:pPr marL="457200" indent="-457200" algn="ctr" rtl="1">
              <a:buFont typeface="Wingdings" panose="05000000000000000000" pitchFamily="2" charset="2"/>
              <a:buChar char="ü"/>
              <a:defRPr/>
            </a:pPr>
            <a:r>
              <a:rPr lang="ar-DZ" sz="2800" b="1" dirty="0" smtClean="0">
                <a:solidFill>
                  <a:srgbClr val="000000"/>
                </a:solidFill>
                <a:latin typeface="Sakkal Majalla" pitchFamily="2" charset="-78"/>
                <a:cs typeface="Sakkal Majalla" pitchFamily="2" charset="-78"/>
              </a:rPr>
              <a:t>ما </a:t>
            </a:r>
            <a:r>
              <a:rPr lang="ar-DZ" sz="2800" b="1" dirty="0">
                <a:solidFill>
                  <a:srgbClr val="000000"/>
                </a:solidFill>
                <a:latin typeface="Sakkal Majalla" pitchFamily="2" charset="-78"/>
                <a:cs typeface="Sakkal Majalla" pitchFamily="2" charset="-78"/>
              </a:rPr>
              <a:t>هي جوانب قوتك وتميزك؟ (دراستك، خبرتك</a:t>
            </a:r>
            <a:r>
              <a:rPr lang="ar-DZ" sz="2800" b="1" dirty="0" smtClean="0">
                <a:solidFill>
                  <a:srgbClr val="000000"/>
                </a:solidFill>
                <a:latin typeface="Sakkal Majalla" pitchFamily="2" charset="-78"/>
                <a:cs typeface="Sakkal Majalla" pitchFamily="2" charset="-78"/>
              </a:rPr>
              <a:t>..)</a:t>
            </a:r>
          </a:p>
          <a:p>
            <a:pPr marL="457200" indent="-457200" algn="ctr" rtl="1">
              <a:buFont typeface="Wingdings" panose="05000000000000000000" pitchFamily="2" charset="2"/>
              <a:buChar char="ü"/>
              <a:defRPr/>
            </a:pPr>
            <a:r>
              <a:rPr lang="ar-DZ" sz="2800" b="1" dirty="0" smtClean="0">
                <a:solidFill>
                  <a:srgbClr val="000000"/>
                </a:solidFill>
                <a:latin typeface="Sakkal Majalla" pitchFamily="2" charset="-78"/>
                <a:cs typeface="Sakkal Majalla" pitchFamily="2" charset="-78"/>
              </a:rPr>
              <a:t>ما </a:t>
            </a:r>
            <a:r>
              <a:rPr lang="ar-DZ" sz="2800" b="1" dirty="0">
                <a:solidFill>
                  <a:srgbClr val="000000"/>
                </a:solidFill>
                <a:latin typeface="Sakkal Majalla" pitchFamily="2" charset="-78"/>
                <a:cs typeface="Sakkal Majalla" pitchFamily="2" charset="-78"/>
              </a:rPr>
              <a:t>هي هواياتك، شغفك...؟</a:t>
            </a:r>
          </a:p>
        </p:txBody>
      </p:sp>
      <p:grpSp>
        <p:nvGrpSpPr>
          <p:cNvPr id="16" name="Groupe 3"/>
          <p:cNvGrpSpPr/>
          <p:nvPr/>
        </p:nvGrpSpPr>
        <p:grpSpPr>
          <a:xfrm>
            <a:off x="200025" y="3128955"/>
            <a:ext cx="2143140" cy="1971242"/>
            <a:chOff x="481" y="327241"/>
            <a:chExt cx="3328564" cy="3328564"/>
          </a:xfrm>
          <a:solidFill>
            <a:srgbClr val="92D050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7" name="Flèche vers le bas 4"/>
            <p:cNvSpPr/>
            <p:nvPr/>
          </p:nvSpPr>
          <p:spPr>
            <a:xfrm rot="21600000">
              <a:off x="482" y="1159381"/>
              <a:ext cx="2746065" cy="166428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lIns="284480" tIns="284480" rIns="284480" bIns="284480" spcCol="1270" anchor="ctr"/>
            <a:lstStyle/>
            <a:p>
              <a:pPr algn="ctr" defTabSz="1778000" rtl="1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ar-DZ" sz="4000" dirty="0">
                  <a:latin typeface="Sakkal Majalla" pitchFamily="2" charset="-78"/>
                  <a:cs typeface="Sakkal Majalla" pitchFamily="2" charset="-78"/>
                </a:rPr>
                <a:t>مصادر</a:t>
              </a:r>
              <a:r>
                <a:rPr lang="fr-FR" sz="4000" dirty="0">
                  <a:latin typeface="Sakkal Majalla" pitchFamily="2" charset="-78"/>
                  <a:cs typeface="Sakkal Majalla" pitchFamily="2" charset="-78"/>
                </a:rPr>
                <a:t> </a:t>
              </a:r>
              <a:r>
                <a:rPr lang="ar-DZ" sz="4000" dirty="0">
                  <a:latin typeface="Sakkal Majalla" pitchFamily="2" charset="-78"/>
                  <a:cs typeface="Sakkal Majalla" pitchFamily="2" charset="-78"/>
                </a:rPr>
                <a:t>خارجية</a:t>
              </a:r>
              <a:endParaRPr lang="fr-FR" sz="4000" dirty="0">
                <a:latin typeface="Sakkal Majalla" pitchFamily="2" charset="-78"/>
                <a:cs typeface="Sakkal Majalla" pitchFamily="2" charset="-78"/>
              </a:endParaRPr>
            </a:p>
          </p:txBody>
        </p:sp>
        <p:sp>
          <p:nvSpPr>
            <p:cNvPr id="18" name="Flèche vers le bas 17"/>
            <p:cNvSpPr/>
            <p:nvPr/>
          </p:nvSpPr>
          <p:spPr>
            <a:xfrm rot="16200000">
              <a:off x="481" y="327241"/>
              <a:ext cx="3328564" cy="3328564"/>
            </a:xfrm>
            <a:prstGeom prst="downArrow">
              <a:avLst>
                <a:gd name="adj1" fmla="val 50000"/>
                <a:gd name="adj2" fmla="val 35000"/>
              </a:avLst>
            </a:prstGeom>
            <a:ln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7772" y="1771632"/>
            <a:ext cx="3256496" cy="380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9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7030</TotalTime>
  <Words>1705</Words>
  <Application>Microsoft Office PowerPoint</Application>
  <PresentationFormat>Grand écran</PresentationFormat>
  <Paragraphs>260</Paragraphs>
  <Slides>23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Sakkal Majalla</vt:lpstr>
      <vt:lpstr>Source Code Pro Black</vt:lpstr>
      <vt:lpstr>Times New Roman</vt:lpstr>
      <vt:lpstr>Wingdings</vt:lpstr>
      <vt:lpstr>Thème Office</vt:lpstr>
      <vt:lpstr>Présentation PowerPoint</vt:lpstr>
      <vt:lpstr>كيف تصمم فكرة مشروعك؟</vt:lpstr>
      <vt:lpstr>Présentation PowerPoint</vt:lpstr>
      <vt:lpstr>ما هي فكرة مشروع؟</vt:lpstr>
      <vt:lpstr>ما هي أنواع المشاريع؟</vt:lpstr>
      <vt:lpstr>Présentation PowerPoint</vt:lpstr>
      <vt:lpstr>Présentation PowerPoint</vt:lpstr>
      <vt:lpstr>مصادر ايجاد الأفكار</vt:lpstr>
      <vt:lpstr>مصادر ايجاد الأفكار</vt:lpstr>
      <vt:lpstr>مراحل تصميم فكرة المشروع</vt:lpstr>
      <vt:lpstr>اكتشاف المشكلة (تحديد المشكلة)</vt:lpstr>
      <vt:lpstr>اكتشاف المشكلة (تحديد المشكلة)</vt:lpstr>
      <vt:lpstr>تصميم الحل للمشكلة  (توليد الأفكار)</vt:lpstr>
      <vt:lpstr>تحليل السوق والجمهور المستهدف</vt:lpstr>
      <vt:lpstr>إعداد نموذج العمل التجاري BMC</vt:lpstr>
      <vt:lpstr>Présentation PowerPoint</vt:lpstr>
      <vt:lpstr>مخطط نموذج العمل التجاري يجيب على الأسئلة التالية: </vt:lpstr>
      <vt:lpstr>مكونات مخطط نموذج العمل التجاري</vt:lpstr>
      <vt:lpstr>تصميم النموذج الأولي prototype</vt:lpstr>
      <vt:lpstr>تصميم النموذج الأولي prototype</vt:lpstr>
      <vt:lpstr>خطوات بناء نموذج أولي ناجح</vt:lpstr>
      <vt:lpstr>نصائح لتصميم فكرة مشروع مميزة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pc</dc:creator>
  <cp:lastModifiedBy>pc</cp:lastModifiedBy>
  <cp:revision>2398</cp:revision>
  <dcterms:created xsi:type="dcterms:W3CDTF">2021-02-12T23:09:52Z</dcterms:created>
  <dcterms:modified xsi:type="dcterms:W3CDTF">2026-02-15T23:25:07Z</dcterms:modified>
</cp:coreProperties>
</file>